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42"/>
  </p:notesMasterIdLst>
  <p:sldIdLst>
    <p:sldId id="260" r:id="rId2"/>
    <p:sldId id="259" r:id="rId3"/>
    <p:sldId id="305" r:id="rId4"/>
    <p:sldId id="306" r:id="rId5"/>
    <p:sldId id="307" r:id="rId6"/>
    <p:sldId id="256" r:id="rId7"/>
    <p:sldId id="257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96" r:id="rId23"/>
    <p:sldId id="297" r:id="rId24"/>
    <p:sldId id="298" r:id="rId25"/>
    <p:sldId id="301" r:id="rId26"/>
    <p:sldId id="302" r:id="rId27"/>
    <p:sldId id="303" r:id="rId28"/>
    <p:sldId id="299" r:id="rId29"/>
    <p:sldId id="304" r:id="rId30"/>
    <p:sldId id="277" r:id="rId31"/>
    <p:sldId id="278" r:id="rId32"/>
    <p:sldId id="279" r:id="rId33"/>
    <p:sldId id="286" r:id="rId34"/>
    <p:sldId id="280" r:id="rId35"/>
    <p:sldId id="287" r:id="rId36"/>
    <p:sldId id="281" r:id="rId37"/>
    <p:sldId id="288" r:id="rId38"/>
    <p:sldId id="289" r:id="rId39"/>
    <p:sldId id="290" r:id="rId40"/>
    <p:sldId id="261" r:id="rId4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660"/>
  </p:normalViewPr>
  <p:slideViewPr>
    <p:cSldViewPr snapToGrid="0">
      <p:cViewPr varScale="1">
        <p:scale>
          <a:sx n="68" d="100"/>
          <a:sy n="68" d="100"/>
        </p:scale>
        <p:origin x="78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C3249D-B8DC-41B1-BDDB-E145BDA2E010}" type="datetimeFigureOut">
              <a:rPr lang="en-US" smtClean="0"/>
              <a:t>9/25/2017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B21DCE-3E40-4E25-9A57-B69F6A2719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4518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63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4818433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93700" y="692150"/>
            <a:ext cx="6070600" cy="3416300"/>
          </a:xfrm>
          <a:ln w="12700" cap="flat">
            <a:solidFill>
              <a:schemeClr val="tx1"/>
            </a:solidFill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50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7341002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81418-80CE-4191-9659-9DA2DE9748B0}" type="datetimeFigureOut">
              <a:rPr lang="en-US" smtClean="0"/>
              <a:t>9/25/2017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A7276-FF49-48DF-BE94-CEC24FCF0C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96799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81418-80CE-4191-9659-9DA2DE9748B0}" type="datetimeFigureOut">
              <a:rPr lang="en-US" smtClean="0"/>
              <a:t>9/25/2017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A7276-FF49-48DF-BE94-CEC24FCF0C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835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81418-80CE-4191-9659-9DA2DE9748B0}" type="datetimeFigureOut">
              <a:rPr lang="en-US" smtClean="0"/>
              <a:t>9/25/2017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A7276-FF49-48DF-BE94-CEC24FCF0CB6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173521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81418-80CE-4191-9659-9DA2DE9748B0}" type="datetimeFigureOut">
              <a:rPr lang="en-US" smtClean="0"/>
              <a:t>9/25/2017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A7276-FF49-48DF-BE94-CEC24FCF0C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3077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81418-80CE-4191-9659-9DA2DE9748B0}" type="datetimeFigureOut">
              <a:rPr lang="en-US" smtClean="0"/>
              <a:t>9/25/2017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A7276-FF49-48DF-BE94-CEC24FCF0CB6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645479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81418-80CE-4191-9659-9DA2DE9748B0}" type="datetimeFigureOut">
              <a:rPr lang="en-US" smtClean="0"/>
              <a:t>9/25/2017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A7276-FF49-48DF-BE94-CEC24FCF0C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5383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81418-80CE-4191-9659-9DA2DE9748B0}" type="datetimeFigureOut">
              <a:rPr lang="en-US" smtClean="0"/>
              <a:t>9/25/2017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A7276-FF49-48DF-BE94-CEC24FCF0C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2502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81418-80CE-4191-9659-9DA2DE9748B0}" type="datetimeFigureOut">
              <a:rPr lang="en-US" smtClean="0"/>
              <a:t>9/25/2017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A7276-FF49-48DF-BE94-CEC24FCF0C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58735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4CDBB2-21F9-40D1-B94E-0C7B9CE9B3A8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763725"/>
      </p:ext>
    </p:extLst>
  </p:cSld>
  <p:clrMapOvr>
    <a:masterClrMapping/>
  </p:clrMapOvr>
  <p:transition>
    <p:comb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81418-80CE-4191-9659-9DA2DE9748B0}" type="datetimeFigureOut">
              <a:rPr lang="en-US" smtClean="0"/>
              <a:t>9/25/2017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A7276-FF49-48DF-BE94-CEC24FCF0C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84488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81418-80CE-4191-9659-9DA2DE9748B0}" type="datetimeFigureOut">
              <a:rPr lang="en-US" smtClean="0"/>
              <a:t>9/25/2017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A7276-FF49-48DF-BE94-CEC24FCF0C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21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81418-80CE-4191-9659-9DA2DE9748B0}" type="datetimeFigureOut">
              <a:rPr lang="en-US" smtClean="0"/>
              <a:t>9/25/2017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A7276-FF49-48DF-BE94-CEC24FCF0C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143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81418-80CE-4191-9659-9DA2DE9748B0}" type="datetimeFigureOut">
              <a:rPr lang="en-US" smtClean="0"/>
              <a:t>9/25/2017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A7276-FF49-48DF-BE94-CEC24FCF0C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780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81418-80CE-4191-9659-9DA2DE9748B0}" type="datetimeFigureOut">
              <a:rPr lang="en-US" smtClean="0"/>
              <a:t>9/25/2017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A7276-FF49-48DF-BE94-CEC24FCF0C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84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81418-80CE-4191-9659-9DA2DE9748B0}" type="datetimeFigureOut">
              <a:rPr lang="en-US" smtClean="0"/>
              <a:t>9/25/2017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A7276-FF49-48DF-BE94-CEC24FCF0C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1857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81418-80CE-4191-9659-9DA2DE9748B0}" type="datetimeFigureOut">
              <a:rPr lang="en-US" smtClean="0"/>
              <a:t>9/25/2017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A7276-FF49-48DF-BE94-CEC24FCF0C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41770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81418-80CE-4191-9659-9DA2DE9748B0}" type="datetimeFigureOut">
              <a:rPr lang="en-US" smtClean="0"/>
              <a:t>9/25/2017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A7276-FF49-48DF-BE94-CEC24FCF0C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1268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581418-80CE-4191-9659-9DA2DE9748B0}" type="datetimeFigureOut">
              <a:rPr lang="en-US" smtClean="0"/>
              <a:t>9/25/2017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FC7A7276-FF49-48DF-BE94-CEC24FCF0C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45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1" descr="1263561932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552" y="339033"/>
            <a:ext cx="7802033" cy="5851525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6325189"/>
      </p:ext>
    </p:extLst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869769" cy="6858000"/>
          </a:xfrm>
        </p:spPr>
      </p:pic>
    </p:spTree>
    <p:extLst>
      <p:ext uri="{BB962C8B-B14F-4D97-AF65-F5344CB8AC3E}">
        <p14:creationId xmlns:p14="http://schemas.microsoft.com/office/powerpoint/2010/main" val="313136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191741" cy="6858000"/>
          </a:xfr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4800" y="4095482"/>
            <a:ext cx="870241" cy="463639"/>
          </a:xfrm>
          <a:prstGeom prst="rect">
            <a:avLst/>
          </a:prstGeom>
          <a:solidFill>
            <a:schemeClr val="tx1"/>
          </a:solidFill>
        </p:spPr>
      </p:pic>
    </p:spTree>
    <p:extLst>
      <p:ext uri="{BB962C8B-B14F-4D97-AF65-F5344CB8AC3E}">
        <p14:creationId xmlns:p14="http://schemas.microsoft.com/office/powerpoint/2010/main" val="2949902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893" y="476519"/>
            <a:ext cx="5911403" cy="6014434"/>
          </a:xfrm>
          <a:prstGeom prst="rect">
            <a:avLst/>
          </a:prstGeom>
        </p:spPr>
      </p:pic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0525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1694017" cy="6858000"/>
          </a:xfrm>
        </p:spPr>
      </p:pic>
    </p:spTree>
    <p:extLst>
      <p:ext uri="{BB962C8B-B14F-4D97-AF65-F5344CB8AC3E}">
        <p14:creationId xmlns:p14="http://schemas.microsoft.com/office/powerpoint/2010/main" val="17859316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354613" cy="6858000"/>
          </a:xfrm>
        </p:spPr>
      </p:pic>
    </p:spTree>
    <p:extLst>
      <p:ext uri="{BB962C8B-B14F-4D97-AF65-F5344CB8AC3E}">
        <p14:creationId xmlns:p14="http://schemas.microsoft.com/office/powerpoint/2010/main" val="17859900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1024315" cy="6858000"/>
          </a:xfrm>
        </p:spPr>
      </p:pic>
    </p:spTree>
    <p:extLst>
      <p:ext uri="{BB962C8B-B14F-4D97-AF65-F5344CB8AC3E}">
        <p14:creationId xmlns:p14="http://schemas.microsoft.com/office/powerpoint/2010/main" val="40983684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</p:spPr>
      </p:pic>
    </p:spTree>
    <p:extLst>
      <p:ext uri="{BB962C8B-B14F-4D97-AF65-F5344CB8AC3E}">
        <p14:creationId xmlns:p14="http://schemas.microsoft.com/office/powerpoint/2010/main" val="37497596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676586" cy="6858000"/>
          </a:xfrm>
        </p:spPr>
      </p:pic>
    </p:spTree>
    <p:extLst>
      <p:ext uri="{BB962C8B-B14F-4D97-AF65-F5344CB8AC3E}">
        <p14:creationId xmlns:p14="http://schemas.microsoft.com/office/powerpoint/2010/main" val="23054951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921285" cy="6858000"/>
          </a:xfrm>
        </p:spPr>
      </p:pic>
    </p:spTree>
    <p:extLst>
      <p:ext uri="{BB962C8B-B14F-4D97-AF65-F5344CB8AC3E}">
        <p14:creationId xmlns:p14="http://schemas.microsoft.com/office/powerpoint/2010/main" val="25023451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676585" cy="6857999"/>
          </a:xfrm>
        </p:spPr>
      </p:pic>
    </p:spTree>
    <p:extLst>
      <p:ext uri="{BB962C8B-B14F-4D97-AF65-F5344CB8AC3E}">
        <p14:creationId xmlns:p14="http://schemas.microsoft.com/office/powerpoint/2010/main" val="799503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88453" y="115909"/>
            <a:ext cx="8229600" cy="2667000"/>
          </a:xfrm>
          <a:ln>
            <a:solidFill>
              <a:srgbClr val="006600"/>
            </a:solidFill>
            <a:miter lim="800000"/>
            <a:headEnd/>
            <a:tailEnd/>
          </a:ln>
          <a:scene3d>
            <a:camera prst="legacyObliqueBottom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006600"/>
            </a:extrusionClr>
            <a:contourClr>
              <a:srgbClr val="006600"/>
            </a:contourClr>
          </a:sp3d>
        </p:spPr>
        <p:txBody>
          <a:bodyPr>
            <a:flatTx/>
          </a:bodyPr>
          <a:lstStyle/>
          <a:p>
            <a:pPr algn="ctr" eaLnBrk="1" hangingPunct="1"/>
            <a:r>
              <a:rPr lang="en-US" sz="5400" b="1" dirty="0">
                <a:solidFill>
                  <a:srgbClr val="006600"/>
                </a:solidFill>
              </a:rPr>
              <a:t>Hypertensive disorders in pregnancy 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64753" y="6120685"/>
            <a:ext cx="6477000" cy="152400"/>
          </a:xfrm>
          <a:ln>
            <a:solidFill>
              <a:srgbClr val="FF0000"/>
            </a:solidFill>
            <a:miter lim="800000"/>
            <a:headEnd/>
            <a:tailEnd/>
          </a:ln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0000"/>
            </a:extrusionClr>
            <a:contourClr>
              <a:srgbClr val="FF0000"/>
            </a:contourClr>
          </a:sp3d>
        </p:spPr>
        <p:txBody>
          <a:bodyPr>
            <a:normAutofit fontScale="25000" lnSpcReduction="20000"/>
            <a:flatTx/>
          </a:bodyPr>
          <a:lstStyle/>
          <a:p>
            <a:pPr eaLnBrk="1" hangingPunct="1"/>
            <a:endParaRPr lang="en-US" b="1" i="1">
              <a:solidFill>
                <a:srgbClr val="FF0000"/>
              </a:solidFill>
            </a:endParaRPr>
          </a:p>
          <a:p>
            <a:pPr eaLnBrk="1" hangingPunct="1"/>
            <a:endParaRPr lang="en-US" b="1" i="1">
              <a:solidFill>
                <a:srgbClr val="FF0000"/>
              </a:solidFill>
            </a:endParaRPr>
          </a:p>
          <a:p>
            <a:pPr eaLnBrk="1" hangingPunct="1"/>
            <a:endParaRPr lang="en-US" b="1" i="1">
              <a:solidFill>
                <a:srgbClr val="FF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6943" y="3126165"/>
            <a:ext cx="6894273" cy="3429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353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934163" cy="6858000"/>
          </a:xfrm>
        </p:spPr>
      </p:pic>
    </p:spTree>
    <p:extLst>
      <p:ext uri="{BB962C8B-B14F-4D97-AF65-F5344CB8AC3E}">
        <p14:creationId xmlns:p14="http://schemas.microsoft.com/office/powerpoint/2010/main" val="27550962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0985678" cy="6858000"/>
          </a:xfrm>
        </p:spPr>
      </p:pic>
    </p:spTree>
    <p:extLst>
      <p:ext uri="{BB962C8B-B14F-4D97-AF65-F5344CB8AC3E}">
        <p14:creationId xmlns:p14="http://schemas.microsoft.com/office/powerpoint/2010/main" val="7097543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609600"/>
            <a:ext cx="8350756" cy="5997262"/>
          </a:xfrm>
        </p:spPr>
      </p:pic>
    </p:spTree>
    <p:extLst>
      <p:ext uri="{BB962C8B-B14F-4D97-AF65-F5344CB8AC3E}">
        <p14:creationId xmlns:p14="http://schemas.microsoft.com/office/powerpoint/2010/main" val="26272076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856890" cy="6858000"/>
          </a:xfrm>
        </p:spPr>
      </p:pic>
    </p:spTree>
    <p:extLst>
      <p:ext uri="{BB962C8B-B14F-4D97-AF65-F5344CB8AC3E}">
        <p14:creationId xmlns:p14="http://schemas.microsoft.com/office/powerpoint/2010/main" val="5477462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Eclampsia</a:t>
            </a:r>
            <a:endParaRPr lang="en-US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663" y="1930399"/>
            <a:ext cx="8652512" cy="4161307"/>
          </a:xfrm>
        </p:spPr>
      </p:pic>
    </p:spTree>
    <p:extLst>
      <p:ext uri="{BB962C8B-B14F-4D97-AF65-F5344CB8AC3E}">
        <p14:creationId xmlns:p14="http://schemas.microsoft.com/office/powerpoint/2010/main" val="10473639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ln w="76200">
            <a:solidFill>
              <a:srgbClr val="FF0000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/>
          <a:lstStyle/>
          <a:p>
            <a:pPr algn="ctr" eaLnBrk="1" hangingPunct="1"/>
            <a:r>
              <a:rPr lang="en-US" sz="4800" b="1" i="1" dirty="0">
                <a:solidFill>
                  <a:srgbClr val="FF0000"/>
                </a:solidFill>
              </a:rPr>
              <a:t>Chronic</a:t>
            </a:r>
            <a:r>
              <a:rPr lang="en-US" b="1" i="1" dirty="0" smtClean="0">
                <a:solidFill>
                  <a:srgbClr val="FF0000"/>
                </a:solidFill>
              </a:rPr>
              <a:t> </a:t>
            </a:r>
            <a:r>
              <a:rPr lang="en-US" sz="4800" b="1" i="1" dirty="0">
                <a:solidFill>
                  <a:srgbClr val="FF0000"/>
                </a:solidFill>
              </a:rPr>
              <a:t>hypertension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67178" y="2332038"/>
            <a:ext cx="9144000" cy="4525962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800" b="1" dirty="0" smtClean="0">
                <a:solidFill>
                  <a:srgbClr val="006600"/>
                </a:solidFill>
              </a:rPr>
              <a:t>BP &gt; = 140/90 mmHg before pregnancy or diagnosed before  20w not attributable to GTD .</a:t>
            </a:r>
          </a:p>
          <a:p>
            <a:pPr eaLnBrk="1" hangingPunct="1">
              <a:buFontTx/>
              <a:buNone/>
            </a:pPr>
            <a:r>
              <a:rPr lang="en-US" sz="2800" b="1" dirty="0" smtClean="0">
                <a:solidFill>
                  <a:srgbClr val="006600"/>
                </a:solidFill>
              </a:rPr>
              <a:t>                                 Or</a:t>
            </a:r>
          </a:p>
          <a:p>
            <a:pPr eaLnBrk="1" hangingPunct="1">
              <a:buFontTx/>
              <a:buNone/>
            </a:pPr>
            <a:endParaRPr lang="en-US" sz="2800" b="1" dirty="0" smtClean="0">
              <a:solidFill>
                <a:srgbClr val="006600"/>
              </a:solidFill>
            </a:endParaRPr>
          </a:p>
          <a:p>
            <a:pPr eaLnBrk="1" hangingPunct="1"/>
            <a:r>
              <a:rPr lang="en-US" sz="2800" b="1" dirty="0" smtClean="0">
                <a:solidFill>
                  <a:srgbClr val="006600"/>
                </a:solidFill>
              </a:rPr>
              <a:t>Hypertension first diagnosed after 20w and persistent after 12w postpartum</a:t>
            </a:r>
          </a:p>
        </p:txBody>
      </p:sp>
    </p:spTree>
    <p:extLst>
      <p:ext uri="{BB962C8B-B14F-4D97-AF65-F5344CB8AC3E}">
        <p14:creationId xmlns:p14="http://schemas.microsoft.com/office/powerpoint/2010/main" val="70868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726" y="1571223"/>
            <a:ext cx="8686800" cy="4038600"/>
          </a:xfrm>
          <a:ln w="38100">
            <a:solidFill>
              <a:srgbClr val="006600"/>
            </a:solidFill>
            <a:miter lim="800000"/>
            <a:headEnd/>
            <a:tailEnd/>
          </a:ln>
        </p:spPr>
        <p:txBody>
          <a:bodyPr>
            <a:normAutofit/>
          </a:bodyPr>
          <a:lstStyle/>
          <a:p>
            <a:pPr eaLnBrk="1" hangingPunct="1"/>
            <a:r>
              <a:rPr lang="en-US" sz="2800" b="1" dirty="0" smtClean="0">
                <a:solidFill>
                  <a:srgbClr val="006600"/>
                </a:solidFill>
              </a:rPr>
              <a:t>Diagnosis may be difficult in women with </a:t>
            </a:r>
            <a:r>
              <a:rPr lang="en-US" sz="2800" b="1" dirty="0" err="1" smtClean="0">
                <a:solidFill>
                  <a:srgbClr val="006600"/>
                </a:solidFill>
              </a:rPr>
              <a:t>previousaly</a:t>
            </a:r>
            <a:r>
              <a:rPr lang="en-US" sz="2800" b="1" dirty="0" smtClean="0">
                <a:solidFill>
                  <a:srgbClr val="006600"/>
                </a:solidFill>
              </a:rPr>
              <a:t> undiagnosed chronic hypertension who begin prenatal care </a:t>
            </a:r>
            <a:r>
              <a:rPr lang="en-US" sz="2800" b="1" i="1" u="sng" dirty="0" smtClean="0">
                <a:solidFill>
                  <a:srgbClr val="FF0000"/>
                </a:solidFill>
              </a:rPr>
              <a:t>after 16w</a:t>
            </a:r>
            <a:r>
              <a:rPr lang="en-US" sz="2800" b="1" dirty="0" smtClean="0">
                <a:solidFill>
                  <a:srgbClr val="006600"/>
                </a:solidFill>
              </a:rPr>
              <a:t> , because a physiologic decrease in blood pressure usually begins at that time .</a:t>
            </a:r>
          </a:p>
        </p:txBody>
      </p:sp>
    </p:spTree>
    <p:extLst>
      <p:ext uri="{BB962C8B-B14F-4D97-AF65-F5344CB8AC3E}">
        <p14:creationId xmlns:p14="http://schemas.microsoft.com/office/powerpoint/2010/main" val="4106978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>
          <a:xfrm>
            <a:off x="669702" y="313274"/>
            <a:ext cx="8356242" cy="1477962"/>
          </a:xfrm>
          <a:ln w="76200">
            <a:solidFill>
              <a:srgbClr val="FF0000"/>
            </a:solidFill>
          </a:ln>
          <a:effectLst>
            <a:outerShdw dist="35921" dir="2700000" algn="ctr" rotWithShape="0">
              <a:schemeClr val="bg2"/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en-US" sz="4000" b="1" i="1" dirty="0">
                <a:solidFill>
                  <a:srgbClr val="FF0000"/>
                </a:solidFill>
              </a:rPr>
              <a:t>Superimposed preeclampsia on chronic hypertension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3023" y="2203249"/>
            <a:ext cx="8229600" cy="4525962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b="1" dirty="0" smtClean="0">
                <a:solidFill>
                  <a:srgbClr val="006600"/>
                </a:solidFill>
              </a:rPr>
              <a:t>New onset proteinuria in a woman with hypertension but no proteinuria before 20w</a:t>
            </a:r>
          </a:p>
          <a:p>
            <a:pPr eaLnBrk="1" hangingPunct="1"/>
            <a:r>
              <a:rPr lang="en-US" sz="3600" b="1" dirty="0" smtClean="0">
                <a:solidFill>
                  <a:srgbClr val="006600"/>
                </a:solidFill>
              </a:rPr>
              <a:t>A sudden increase in proteinuria or </a:t>
            </a:r>
            <a:r>
              <a:rPr lang="en-US" sz="3600" b="1" dirty="0" err="1" smtClean="0">
                <a:solidFill>
                  <a:srgbClr val="006600"/>
                </a:solidFill>
              </a:rPr>
              <a:t>BP,or</a:t>
            </a:r>
            <a:r>
              <a:rPr lang="en-US" sz="3600" b="1" dirty="0" smtClean="0">
                <a:solidFill>
                  <a:srgbClr val="006600"/>
                </a:solidFill>
              </a:rPr>
              <a:t> </a:t>
            </a:r>
            <a:r>
              <a:rPr lang="en-US" sz="3600" b="1" dirty="0" err="1" smtClean="0">
                <a:solidFill>
                  <a:srgbClr val="006600"/>
                </a:solidFill>
              </a:rPr>
              <a:t>plt</a:t>
            </a:r>
            <a:r>
              <a:rPr lang="en-US" sz="3600" b="1" dirty="0" smtClean="0">
                <a:solidFill>
                  <a:srgbClr val="006600"/>
                </a:solidFill>
              </a:rPr>
              <a:t> count &lt;100,000in women with hypertension and proteinuria before 20w</a:t>
            </a:r>
          </a:p>
        </p:txBody>
      </p:sp>
    </p:spTree>
    <p:extLst>
      <p:ext uri="{BB962C8B-B14F-4D97-AF65-F5344CB8AC3E}">
        <p14:creationId xmlns:p14="http://schemas.microsoft.com/office/powerpoint/2010/main" val="3704599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HELLP </a:t>
            </a:r>
            <a:r>
              <a:rPr lang="en-US" dirty="0" err="1" smtClean="0"/>
              <a:t>syndrom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43" y="1930400"/>
            <a:ext cx="7983404" cy="4111625"/>
          </a:xfrm>
        </p:spPr>
      </p:pic>
    </p:spTree>
    <p:extLst>
      <p:ext uri="{BB962C8B-B14F-4D97-AF65-F5344CB8AC3E}">
        <p14:creationId xmlns:p14="http://schemas.microsoft.com/office/powerpoint/2010/main" val="158425833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779617" cy="6858000"/>
          </a:xfrm>
        </p:spPr>
      </p:pic>
    </p:spTree>
    <p:extLst>
      <p:ext uri="{BB962C8B-B14F-4D97-AF65-F5344CB8AC3E}">
        <p14:creationId xmlns:p14="http://schemas.microsoft.com/office/powerpoint/2010/main" val="19151723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533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3088" y="1676401"/>
            <a:ext cx="2290762" cy="3783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5331" name="Rectangle 3"/>
          <p:cNvSpPr>
            <a:spLocks noGrp="1" noRot="1" noChangeArrowheads="1"/>
          </p:cNvSpPr>
          <p:nvPr>
            <p:ph type="title"/>
          </p:nvPr>
        </p:nvSpPr>
        <p:spPr>
          <a:xfrm>
            <a:off x="875763" y="450761"/>
            <a:ext cx="9593801" cy="5797639"/>
          </a:xfrm>
        </p:spPr>
        <p:txBody>
          <a:bodyPr/>
          <a:lstStyle/>
          <a:p>
            <a:r>
              <a:rPr lang="en-US" sz="6600" dirty="0">
                <a:solidFill>
                  <a:schemeClr val="accent2">
                    <a:lumMod val="50000"/>
                  </a:schemeClr>
                </a:solidFill>
              </a:rPr>
              <a:t>What is hypertension ?</a:t>
            </a:r>
            <a:br>
              <a:rPr lang="en-US" sz="6600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en-US" sz="6600" dirty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en-US" sz="6600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                                   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614196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822806" cy="6858000"/>
          </a:xfrm>
        </p:spPr>
      </p:pic>
    </p:spTree>
    <p:extLst>
      <p:ext uri="{BB962C8B-B14F-4D97-AF65-F5344CB8AC3E}">
        <p14:creationId xmlns:p14="http://schemas.microsoft.com/office/powerpoint/2010/main" val="201621701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75065" cy="6810375"/>
          </a:xfrm>
          <a:prstGeom prst="rect">
            <a:avLst/>
          </a:prstGeom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92095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779617" cy="6858000"/>
          </a:xfrm>
        </p:spPr>
      </p:pic>
    </p:spTree>
    <p:extLst>
      <p:ext uri="{BB962C8B-B14F-4D97-AF65-F5344CB8AC3E}">
        <p14:creationId xmlns:p14="http://schemas.microsoft.com/office/powerpoint/2010/main" val="396520547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862884" y="460420"/>
            <a:ext cx="8229600" cy="1143000"/>
          </a:xfrm>
          <a:ln w="76200">
            <a:solidFill>
              <a:srgbClr val="FF0000"/>
            </a:solidFill>
          </a:ln>
          <a:effectLst>
            <a:outerShdw dist="35921" dir="2700000" algn="ctr" rotWithShape="0">
              <a:schemeClr val="bg2"/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en-US" b="1" i="1" smtClean="0">
                <a:solidFill>
                  <a:srgbClr val="FF0000"/>
                </a:solidFill>
              </a:rPr>
              <a:t>Etiology 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8186" y="2009105"/>
            <a:ext cx="9668814" cy="457426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800" b="1" dirty="0" smtClean="0">
                <a:solidFill>
                  <a:srgbClr val="006600"/>
                </a:solidFill>
              </a:rPr>
              <a:t>Abnormal trophoblastic invasion</a:t>
            </a:r>
          </a:p>
          <a:p>
            <a:pPr eaLnBrk="1" hangingPunct="1"/>
            <a:r>
              <a:rPr lang="en-US" sz="2800" b="1" dirty="0" smtClean="0">
                <a:solidFill>
                  <a:srgbClr val="006600"/>
                </a:solidFill>
              </a:rPr>
              <a:t>Immunological intolerance between maternal and </a:t>
            </a:r>
            <a:r>
              <a:rPr lang="en-US" sz="2800" b="1" dirty="0" err="1" smtClean="0">
                <a:solidFill>
                  <a:srgbClr val="006600"/>
                </a:solidFill>
              </a:rPr>
              <a:t>fetoplacental</a:t>
            </a:r>
            <a:r>
              <a:rPr lang="en-US" sz="2800" b="1" dirty="0" smtClean="0">
                <a:solidFill>
                  <a:srgbClr val="006600"/>
                </a:solidFill>
              </a:rPr>
              <a:t> tissues</a:t>
            </a:r>
          </a:p>
          <a:p>
            <a:pPr eaLnBrk="1" hangingPunct="1"/>
            <a:r>
              <a:rPr lang="en-US" sz="2800" b="1" dirty="0" smtClean="0">
                <a:solidFill>
                  <a:srgbClr val="006600"/>
                </a:solidFill>
              </a:rPr>
              <a:t>Maternal maladaptation to cardiovascular or </a:t>
            </a:r>
            <a:r>
              <a:rPr lang="en-US" sz="2800" b="1" dirty="0" err="1" smtClean="0">
                <a:solidFill>
                  <a:srgbClr val="006600"/>
                </a:solidFill>
              </a:rPr>
              <a:t>inflamatory</a:t>
            </a:r>
            <a:r>
              <a:rPr lang="en-US" sz="2800" b="1" dirty="0" smtClean="0">
                <a:solidFill>
                  <a:srgbClr val="006600"/>
                </a:solidFill>
              </a:rPr>
              <a:t> changes of normal pregnancy</a:t>
            </a:r>
          </a:p>
          <a:p>
            <a:pPr eaLnBrk="1" hangingPunct="1"/>
            <a:r>
              <a:rPr lang="en-US" sz="2800" b="1" dirty="0" smtClean="0">
                <a:solidFill>
                  <a:srgbClr val="006600"/>
                </a:solidFill>
              </a:rPr>
              <a:t>Dietary deficiencies</a:t>
            </a:r>
          </a:p>
          <a:p>
            <a:pPr eaLnBrk="1" hangingPunct="1"/>
            <a:r>
              <a:rPr lang="en-US" sz="2800" b="1" dirty="0" smtClean="0">
                <a:solidFill>
                  <a:srgbClr val="006600"/>
                </a:solidFill>
              </a:rPr>
              <a:t>Genetic influences</a:t>
            </a:r>
          </a:p>
        </p:txBody>
      </p:sp>
    </p:spTree>
    <p:extLst>
      <p:ext uri="{BB962C8B-B14F-4D97-AF65-F5344CB8AC3E}">
        <p14:creationId xmlns:p14="http://schemas.microsoft.com/office/powerpoint/2010/main" val="1874507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444766" cy="6858000"/>
          </a:xfrm>
        </p:spPr>
      </p:pic>
    </p:spTree>
    <p:extLst>
      <p:ext uri="{BB962C8B-B14F-4D97-AF65-F5344CB8AC3E}">
        <p14:creationId xmlns:p14="http://schemas.microsoft.com/office/powerpoint/2010/main" val="406686371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959921" cy="6858000"/>
          </a:xfrm>
        </p:spPr>
      </p:pic>
    </p:spTree>
    <p:extLst>
      <p:ext uri="{BB962C8B-B14F-4D97-AF65-F5344CB8AC3E}">
        <p14:creationId xmlns:p14="http://schemas.microsoft.com/office/powerpoint/2010/main" val="203392628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603865" cy="6858000"/>
          </a:xfrm>
        </p:spPr>
      </p:pic>
    </p:spTree>
    <p:extLst>
      <p:ext uri="{BB962C8B-B14F-4D97-AF65-F5344CB8AC3E}">
        <p14:creationId xmlns:p14="http://schemas.microsoft.com/office/powerpoint/2010/main" val="389314570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0483402" cy="6858000"/>
          </a:xfrm>
        </p:spPr>
      </p:pic>
    </p:spTree>
    <p:extLst>
      <p:ext uri="{BB962C8B-B14F-4D97-AF65-F5344CB8AC3E}">
        <p14:creationId xmlns:p14="http://schemas.microsoft.com/office/powerpoint/2010/main" val="97926611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888" y="167425"/>
            <a:ext cx="6439436" cy="6516710"/>
          </a:xfrm>
        </p:spPr>
      </p:pic>
    </p:spTree>
    <p:extLst>
      <p:ext uri="{BB962C8B-B14F-4D97-AF65-F5344CB8AC3E}">
        <p14:creationId xmlns:p14="http://schemas.microsoft.com/office/powerpoint/2010/main" val="67008910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689465" cy="6858000"/>
          </a:xfrm>
        </p:spPr>
      </p:pic>
    </p:spTree>
    <p:extLst>
      <p:ext uri="{BB962C8B-B14F-4D97-AF65-F5344CB8AC3E}">
        <p14:creationId xmlns:p14="http://schemas.microsoft.com/office/powerpoint/2010/main" val="22987588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/>
              <a:t>Mechanisms of Hypertension</a:t>
            </a:r>
          </a:p>
        </p:txBody>
      </p:sp>
      <p:pic>
        <p:nvPicPr>
          <p:cNvPr id="47616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3588" y="2628900"/>
            <a:ext cx="6881812" cy="255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6165" name="Rectangle 5"/>
          <p:cNvSpPr>
            <a:spLocks noGrp="1" noRot="1" noChangeArrowheads="1"/>
          </p:cNvSpPr>
          <p:nvPr>
            <p:ph type="title"/>
          </p:nvPr>
        </p:nvSpPr>
        <p:spPr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/>
              <a:t>What causes High Blood Pressure?</a:t>
            </a:r>
          </a:p>
        </p:txBody>
      </p:sp>
    </p:spTree>
    <p:extLst>
      <p:ext uri="{BB962C8B-B14F-4D97-AF65-F5344CB8AC3E}">
        <p14:creationId xmlns:p14="http://schemas.microsoft.com/office/powerpoint/2010/main" val="383910801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5" descr="closer_look_patrick_zephyr%20(6)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791" y="244698"/>
            <a:ext cx="8757633" cy="6387921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9939" name="Rectangle 6"/>
          <p:cNvSpPr>
            <a:spLocks noChangeArrowheads="1"/>
          </p:cNvSpPr>
          <p:nvPr/>
        </p:nvSpPr>
        <p:spPr bwMode="auto">
          <a:xfrm rot="2480999">
            <a:off x="2711450" y="4292601"/>
            <a:ext cx="2376488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8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28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28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28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28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rtl="1" eaLnBrk="1" hangingPunct="1"/>
            <a:r>
              <a:rPr lang="fa-IR" sz="3200">
                <a:solidFill>
                  <a:schemeClr val="bg1"/>
                </a:solidFill>
                <a:cs typeface="B Titr" panose="00000700000000000000" pitchFamily="2" charset="-78"/>
              </a:rPr>
              <a:t>موفق باشید </a:t>
            </a:r>
            <a:endParaRPr lang="en-US" sz="320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01117678"/>
      </p:ext>
    </p:extLst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538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0488" tIns="44450" rIns="90488" bIns="44450" rtlCol="0" anchor="t">
            <a:normAutofit/>
          </a:bodyPr>
          <a:lstStyle/>
          <a:p>
            <a:r>
              <a:rPr lang="en-US" b="1" dirty="0"/>
              <a:t>Why is High Blood Pressure Important?</a:t>
            </a:r>
          </a:p>
        </p:txBody>
      </p:sp>
      <p:sp>
        <p:nvSpPr>
          <p:cNvPr id="4495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0488" tIns="44450" rIns="90488" bIns="44450" rtlCol="0">
            <a:normAutofit/>
          </a:bodyPr>
          <a:lstStyle/>
          <a:p>
            <a:r>
              <a:rPr lang="en-US" sz="2800" dirty="0"/>
              <a:t>Makes the </a:t>
            </a:r>
            <a:r>
              <a:rPr lang="en-US" sz="2800" dirty="0">
                <a:solidFill>
                  <a:srgbClr val="FF0000"/>
                </a:solidFill>
              </a:rPr>
              <a:t>Heart work</a:t>
            </a:r>
            <a:r>
              <a:rPr lang="en-US" sz="2800" dirty="0"/>
              <a:t> too hard.</a:t>
            </a:r>
          </a:p>
          <a:p>
            <a:r>
              <a:rPr lang="en-US" sz="2800" dirty="0"/>
              <a:t>Makes the walls of </a:t>
            </a:r>
            <a:r>
              <a:rPr lang="en-US" sz="2800" dirty="0">
                <a:solidFill>
                  <a:srgbClr val="FF0000"/>
                </a:solidFill>
              </a:rPr>
              <a:t>arteries</a:t>
            </a:r>
            <a:r>
              <a:rPr lang="en-US" sz="2800" dirty="0"/>
              <a:t> hard.</a:t>
            </a:r>
          </a:p>
          <a:p>
            <a:r>
              <a:rPr lang="en-US" sz="2800" dirty="0"/>
              <a:t>Increases </a:t>
            </a:r>
            <a:r>
              <a:rPr lang="en-US" sz="2800" dirty="0">
                <a:solidFill>
                  <a:srgbClr val="FF0000"/>
                </a:solidFill>
              </a:rPr>
              <a:t>risk</a:t>
            </a:r>
            <a:r>
              <a:rPr lang="en-US" sz="2800" dirty="0"/>
              <a:t> for </a:t>
            </a:r>
            <a:r>
              <a:rPr lang="en-US" sz="2800" dirty="0">
                <a:solidFill>
                  <a:srgbClr val="FF0000"/>
                </a:solidFill>
              </a:rPr>
              <a:t>heart</a:t>
            </a:r>
            <a:r>
              <a:rPr lang="en-US" sz="2800" dirty="0"/>
              <a:t> disease and </a:t>
            </a:r>
            <a:r>
              <a:rPr lang="en-US" sz="2800" dirty="0">
                <a:solidFill>
                  <a:srgbClr val="FF0000"/>
                </a:solidFill>
              </a:rPr>
              <a:t>stroke</a:t>
            </a:r>
            <a:r>
              <a:rPr lang="en-US" sz="2800" dirty="0"/>
              <a:t>.</a:t>
            </a:r>
          </a:p>
          <a:p>
            <a:r>
              <a:rPr lang="en-US" sz="2800" dirty="0"/>
              <a:t>Can cause </a:t>
            </a:r>
            <a:r>
              <a:rPr lang="en-US" sz="2800" dirty="0">
                <a:solidFill>
                  <a:srgbClr val="FF0000"/>
                </a:solidFill>
              </a:rPr>
              <a:t>heart</a:t>
            </a:r>
            <a:r>
              <a:rPr lang="en-US" sz="2800" dirty="0"/>
              <a:t> </a:t>
            </a:r>
            <a:r>
              <a:rPr lang="en-US" sz="2800" dirty="0">
                <a:solidFill>
                  <a:srgbClr val="FF0000"/>
                </a:solidFill>
              </a:rPr>
              <a:t>failure</a:t>
            </a:r>
            <a:r>
              <a:rPr lang="en-US" sz="2800" dirty="0"/>
              <a:t>, </a:t>
            </a:r>
            <a:r>
              <a:rPr lang="en-US" sz="2800" dirty="0">
                <a:solidFill>
                  <a:srgbClr val="FF0000"/>
                </a:solidFill>
              </a:rPr>
              <a:t>kidney</a:t>
            </a:r>
            <a:r>
              <a:rPr lang="en-US" sz="2800" dirty="0"/>
              <a:t> disease, and </a:t>
            </a:r>
            <a:r>
              <a:rPr lang="en-US" sz="2800" dirty="0">
                <a:solidFill>
                  <a:srgbClr val="FF0000"/>
                </a:solidFill>
              </a:rPr>
              <a:t>blindness</a:t>
            </a:r>
            <a:r>
              <a:rPr lang="en-US" sz="2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01073698"/>
      </p:ext>
    </p:extLst>
  </p:cSld>
  <p:clrMapOvr>
    <a:masterClrMapping/>
  </p:clrMapOvr>
  <p:transition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367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920455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</p:spPr>
      </p:pic>
    </p:spTree>
    <p:extLst>
      <p:ext uri="{BB962C8B-B14F-4D97-AF65-F5344CB8AC3E}">
        <p14:creationId xmlns:p14="http://schemas.microsoft.com/office/powerpoint/2010/main" val="1328424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1964473" cy="6858000"/>
          </a:xfrm>
        </p:spPr>
      </p:pic>
    </p:spTree>
    <p:extLst>
      <p:ext uri="{BB962C8B-B14F-4D97-AF65-F5344CB8AC3E}">
        <p14:creationId xmlns:p14="http://schemas.microsoft.com/office/powerpoint/2010/main" val="347315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72</TotalTime>
  <Words>184</Words>
  <Application>Microsoft Office PowerPoint</Application>
  <PresentationFormat>Widescreen</PresentationFormat>
  <Paragraphs>28</Paragraphs>
  <Slides>40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8" baseType="lpstr">
      <vt:lpstr>Arial</vt:lpstr>
      <vt:lpstr>B Titr</vt:lpstr>
      <vt:lpstr>Calibri</vt:lpstr>
      <vt:lpstr>Tahoma</vt:lpstr>
      <vt:lpstr>Trebuchet MS</vt:lpstr>
      <vt:lpstr>Wingdings</vt:lpstr>
      <vt:lpstr>Wingdings 3</vt:lpstr>
      <vt:lpstr>Facet</vt:lpstr>
      <vt:lpstr>PowerPoint Presentation</vt:lpstr>
      <vt:lpstr>Hypertensive disorders in pregnancy </vt:lpstr>
      <vt:lpstr>What is hypertension ?                                          </vt:lpstr>
      <vt:lpstr>What causes High Blood Pressure?</vt:lpstr>
      <vt:lpstr>Why is High Blood Pressure Important?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Eclampsia</vt:lpstr>
      <vt:lpstr>Chronic hypertension</vt:lpstr>
      <vt:lpstr>PowerPoint Presentation</vt:lpstr>
      <vt:lpstr>Superimposed preeclampsia on chronic hypertension</vt:lpstr>
      <vt:lpstr>HELLP syndrom</vt:lpstr>
      <vt:lpstr>PowerPoint Presentation</vt:lpstr>
      <vt:lpstr>PowerPoint Presentation</vt:lpstr>
      <vt:lpstr>PowerPoint Presentation</vt:lpstr>
      <vt:lpstr>PowerPoint Presentation</vt:lpstr>
      <vt:lpstr>Etiology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shahnazi</dc:creator>
  <cp:lastModifiedBy>shahnazi</cp:lastModifiedBy>
  <cp:revision>11</cp:revision>
  <dcterms:created xsi:type="dcterms:W3CDTF">2017-09-24T09:06:54Z</dcterms:created>
  <dcterms:modified xsi:type="dcterms:W3CDTF">2017-09-25T04:34:06Z</dcterms:modified>
</cp:coreProperties>
</file>